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B8DB1-1B83-4E2D-A98C-A8EFD4D3E0C7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913BA-A276-46E5-9B78-82A4515E3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7772400" cy="1219200"/>
          </a:xfrm>
        </p:spPr>
        <p:txBody>
          <a:bodyPr>
            <a:no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Ateneo de Davao University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057400"/>
            <a:ext cx="64008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High School Department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33600" y="30480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Mr. Pedro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Raymunde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Jr.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9800" y="38862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sz="280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rd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Year High School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74638"/>
            <a:ext cx="6324600" cy="4983162"/>
          </a:xfrm>
        </p:spPr>
        <p:txBody>
          <a:bodyPr/>
          <a:lstStyle/>
          <a:p>
            <a:r>
              <a:rPr lang="en-US" b="1" dirty="0" smtClean="0">
                <a:latin typeface="Elephant" pitchFamily="18" charset="0"/>
              </a:rPr>
              <a:t>English Subject</a:t>
            </a:r>
            <a:br>
              <a:rPr lang="en-US" b="1" dirty="0" smtClean="0">
                <a:latin typeface="Elephant" pitchFamily="18" charset="0"/>
              </a:rPr>
            </a:br>
            <a:r>
              <a:rPr lang="en-US" b="1" dirty="0" smtClean="0">
                <a:latin typeface="Elephant" pitchFamily="18" charset="0"/>
              </a:rPr>
              <a:t>A Curriculum Preview</a:t>
            </a:r>
            <a:endParaRPr lang="en-US" b="1" dirty="0">
              <a:latin typeface="Elephant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9400" y="58674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June 2011- March 2012</a:t>
            </a:r>
            <a:endParaRPr lang="en-US" sz="3200" b="1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Objectives</a:t>
            </a:r>
            <a:endParaRPr lang="en-US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133600"/>
            <a:ext cx="7315200" cy="44196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Aims to address the communicative needs of the third year secondary school students.</a:t>
            </a:r>
          </a:p>
          <a:p>
            <a:r>
              <a:rPr lang="en-US" b="1" dirty="0" smtClean="0"/>
              <a:t>Aims to make the learning of English a pleasurable experience through a wide variety of purposeful activities.</a:t>
            </a:r>
          </a:p>
          <a:p>
            <a:r>
              <a:rPr lang="en-US" b="1" dirty="0" smtClean="0"/>
              <a:t>Provides varied opportunities to develop the students’ listening, speaking, reading, and writing competencies.</a:t>
            </a:r>
            <a:endParaRPr lang="en-US" b="1" dirty="0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Rockwell Extra Bold" pitchFamily="18" charset="0"/>
              </a:rPr>
              <a:t>1</a:t>
            </a:r>
            <a:r>
              <a:rPr lang="en-US" baseline="30000" dirty="0" smtClean="0">
                <a:latin typeface="Rockwell Extra Bold" pitchFamily="18" charset="0"/>
              </a:rPr>
              <a:t>st</a:t>
            </a:r>
            <a:r>
              <a:rPr lang="en-US" dirty="0" smtClean="0">
                <a:latin typeface="Rockwell Extra Bold" pitchFamily="18" charset="0"/>
              </a:rPr>
              <a:t> Grading</a:t>
            </a:r>
            <a:endParaRPr lang="en-US" dirty="0">
              <a:latin typeface="Rockwell Extra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Arial Narrow" pitchFamily="34" charset="0"/>
              </a:rPr>
              <a:t>Kinds of Sentences</a:t>
            </a:r>
          </a:p>
          <a:p>
            <a:r>
              <a:rPr lang="en-US" sz="3600" dirty="0" smtClean="0">
                <a:latin typeface="Arial Narrow" pitchFamily="34" charset="0"/>
              </a:rPr>
              <a:t>Simple Tenses</a:t>
            </a:r>
          </a:p>
          <a:p>
            <a:r>
              <a:rPr lang="en-US" sz="3600" dirty="0" smtClean="0">
                <a:latin typeface="Arial Narrow" pitchFamily="34" charset="0"/>
              </a:rPr>
              <a:t>Progressive Tenses</a:t>
            </a:r>
          </a:p>
          <a:p>
            <a:r>
              <a:rPr lang="en-US" sz="3600" dirty="0" smtClean="0">
                <a:latin typeface="Arial Narrow" pitchFamily="34" charset="0"/>
              </a:rPr>
              <a:t>Punctuation</a:t>
            </a:r>
          </a:p>
          <a:p>
            <a:r>
              <a:rPr lang="en-US" sz="3600" dirty="0" smtClean="0">
                <a:latin typeface="Arial Narrow" pitchFamily="34" charset="0"/>
              </a:rPr>
              <a:t>Direct and Indirect Speech</a:t>
            </a:r>
          </a:p>
          <a:p>
            <a:r>
              <a:rPr lang="en-US" sz="3600" dirty="0" smtClean="0">
                <a:latin typeface="Arial Narrow" pitchFamily="34" charset="0"/>
              </a:rPr>
              <a:t>Personal Pronouns</a:t>
            </a:r>
          </a:p>
          <a:p>
            <a:r>
              <a:rPr lang="en-US" sz="3600" dirty="0" smtClean="0">
                <a:latin typeface="Arial Narrow" pitchFamily="34" charset="0"/>
              </a:rPr>
              <a:t>Paragraph Development</a:t>
            </a:r>
            <a:endParaRPr lang="en-US" sz="36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Rockwell Extra Bold" pitchFamily="18" charset="0"/>
              </a:rPr>
              <a:t>2</a:t>
            </a:r>
            <a:r>
              <a:rPr lang="en-US" baseline="30000" dirty="0" smtClean="0">
                <a:latin typeface="Rockwell Extra Bold" pitchFamily="18" charset="0"/>
              </a:rPr>
              <a:t>nd</a:t>
            </a:r>
            <a:r>
              <a:rPr lang="en-US" dirty="0" smtClean="0">
                <a:latin typeface="Rockwell Extra Bold" pitchFamily="18" charset="0"/>
              </a:rPr>
              <a:t> Grading</a:t>
            </a:r>
            <a:endParaRPr lang="en-US" dirty="0">
              <a:latin typeface="Rockwell Extra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Arial Narrow" pitchFamily="34" charset="0"/>
              </a:rPr>
              <a:t>Consistency of Verb Tense</a:t>
            </a:r>
          </a:p>
          <a:p>
            <a:r>
              <a:rPr lang="en-US" sz="3600" dirty="0" smtClean="0">
                <a:latin typeface="Arial Narrow" pitchFamily="34" charset="0"/>
              </a:rPr>
              <a:t>Modals</a:t>
            </a:r>
          </a:p>
          <a:p>
            <a:r>
              <a:rPr lang="en-US" sz="3600" dirty="0" smtClean="0">
                <a:latin typeface="Arial Narrow" pitchFamily="34" charset="0"/>
              </a:rPr>
              <a:t>Adjectives in a Series</a:t>
            </a:r>
          </a:p>
          <a:p>
            <a:r>
              <a:rPr lang="en-US" sz="3600" dirty="0" smtClean="0">
                <a:latin typeface="Arial Narrow" pitchFamily="34" charset="0"/>
              </a:rPr>
              <a:t>Degrees of Comparison of Adjectives and Adverbs</a:t>
            </a:r>
          </a:p>
          <a:p>
            <a:r>
              <a:rPr lang="en-US" sz="3600" dirty="0" smtClean="0">
                <a:latin typeface="Arial Narrow" pitchFamily="34" charset="0"/>
              </a:rPr>
              <a:t>Gerunds and Gerunds Phrases</a:t>
            </a:r>
          </a:p>
          <a:p>
            <a:r>
              <a:rPr lang="en-US" sz="3600" dirty="0" smtClean="0">
                <a:latin typeface="Arial Narrow" pitchFamily="34" charset="0"/>
              </a:rPr>
              <a:t>Infinitives and Infinitive Phrases</a:t>
            </a:r>
            <a:endParaRPr lang="en-US" sz="36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Rockwell Extra Bold" pitchFamily="18" charset="0"/>
              </a:rPr>
              <a:t>3</a:t>
            </a:r>
            <a:r>
              <a:rPr lang="en-US" baseline="30000" dirty="0" smtClean="0">
                <a:latin typeface="Rockwell Extra Bold" pitchFamily="18" charset="0"/>
              </a:rPr>
              <a:t>rd</a:t>
            </a:r>
            <a:r>
              <a:rPr lang="en-US" dirty="0" smtClean="0">
                <a:latin typeface="Rockwell Extra Bold" pitchFamily="18" charset="0"/>
              </a:rPr>
              <a:t> Grading</a:t>
            </a:r>
            <a:endParaRPr lang="en-US" dirty="0">
              <a:latin typeface="Rockwell Extra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Arial Narrow" pitchFamily="34" charset="0"/>
              </a:rPr>
              <a:t>Participles and Participial Phrases</a:t>
            </a:r>
          </a:p>
          <a:p>
            <a:r>
              <a:rPr lang="en-US" sz="3600" dirty="0" smtClean="0">
                <a:latin typeface="Arial Narrow" pitchFamily="34" charset="0"/>
              </a:rPr>
              <a:t>Exposition</a:t>
            </a:r>
          </a:p>
          <a:p>
            <a:r>
              <a:rPr lang="en-US" sz="3600" dirty="0" smtClean="0">
                <a:latin typeface="Arial Narrow" pitchFamily="34" charset="0"/>
              </a:rPr>
              <a:t>Active and Passive Voice</a:t>
            </a:r>
          </a:p>
          <a:p>
            <a:r>
              <a:rPr lang="en-US" sz="3600" dirty="0" smtClean="0">
                <a:latin typeface="Arial Narrow" pitchFamily="34" charset="0"/>
              </a:rPr>
              <a:t>Subjunctive Mood</a:t>
            </a:r>
          </a:p>
          <a:p>
            <a:r>
              <a:rPr lang="en-US" sz="3600" dirty="0" smtClean="0">
                <a:latin typeface="Arial Narrow" pitchFamily="34" charset="0"/>
              </a:rPr>
              <a:t>Conditional Clauses</a:t>
            </a:r>
          </a:p>
          <a:p>
            <a:r>
              <a:rPr lang="en-US" sz="3600" dirty="0" smtClean="0">
                <a:latin typeface="Arial Narrow" pitchFamily="34" charset="0"/>
              </a:rPr>
              <a:t>Parallelism</a:t>
            </a:r>
          </a:p>
          <a:p>
            <a:r>
              <a:rPr lang="en-US" sz="3600" dirty="0" smtClean="0">
                <a:latin typeface="Arial Narrow" pitchFamily="34" charset="0"/>
              </a:rPr>
              <a:t>Narration</a:t>
            </a:r>
          </a:p>
          <a:p>
            <a:endParaRPr lang="en-US" sz="36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Rockwell Extra Bold" pitchFamily="18" charset="0"/>
              </a:rPr>
              <a:t>4</a:t>
            </a:r>
            <a:r>
              <a:rPr lang="en-US" baseline="30000" dirty="0" smtClean="0">
                <a:latin typeface="Rockwell Extra Bold" pitchFamily="18" charset="0"/>
              </a:rPr>
              <a:t>th</a:t>
            </a:r>
            <a:r>
              <a:rPr lang="en-US" dirty="0" smtClean="0">
                <a:latin typeface="Rockwell Extra Bold" pitchFamily="18" charset="0"/>
              </a:rPr>
              <a:t> Grading</a:t>
            </a:r>
            <a:endParaRPr lang="en-US" dirty="0">
              <a:latin typeface="Rockwell Extra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 Narrow" pitchFamily="34" charset="0"/>
              </a:rPr>
              <a:t>Noun Clauses</a:t>
            </a:r>
          </a:p>
          <a:p>
            <a:r>
              <a:rPr lang="en-US" sz="3600" dirty="0" smtClean="0">
                <a:latin typeface="Arial Narrow" pitchFamily="34" charset="0"/>
              </a:rPr>
              <a:t>Breaking Down Long Sentences</a:t>
            </a:r>
          </a:p>
          <a:p>
            <a:r>
              <a:rPr lang="en-US" sz="3600" dirty="0" smtClean="0">
                <a:latin typeface="Arial Narrow" pitchFamily="34" charset="0"/>
              </a:rPr>
              <a:t>Inverted Word Order in Sentences</a:t>
            </a:r>
          </a:p>
          <a:p>
            <a:r>
              <a:rPr lang="en-US" sz="3600" dirty="0" smtClean="0">
                <a:latin typeface="Arial Narrow" pitchFamily="34" charset="0"/>
              </a:rPr>
              <a:t>Consistency of Verb Tense in Narratives</a:t>
            </a:r>
          </a:p>
          <a:p>
            <a:r>
              <a:rPr lang="en-US" sz="3600" dirty="0" smtClean="0">
                <a:latin typeface="Arial Narrow" pitchFamily="34" charset="0"/>
              </a:rPr>
              <a:t>Transitional Devices or Discourse Markers</a:t>
            </a:r>
          </a:p>
          <a:p>
            <a:r>
              <a:rPr lang="en-US" sz="3600" dirty="0" smtClean="0">
                <a:latin typeface="Arial Narrow" pitchFamily="34" charset="0"/>
              </a:rPr>
              <a:t>Figures of Speech</a:t>
            </a:r>
            <a:endParaRPr lang="en-US" sz="36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 Narrow" pitchFamily="34" charset="0"/>
              </a:rPr>
              <a:t>“No matter how busy you may think you are, you must find time for reading, or surrender yourself to self-chosen ignorance.” </a:t>
            </a:r>
            <a:br>
              <a:rPr lang="en-US" sz="4000" dirty="0" smtClean="0">
                <a:latin typeface="Arial Narrow" pitchFamily="34" charset="0"/>
              </a:rPr>
            </a:br>
            <a:r>
              <a:rPr lang="en-US" sz="4000" dirty="0" smtClean="0">
                <a:latin typeface="Arial Narrow" pitchFamily="34" charset="0"/>
              </a:rPr>
              <a:t>― </a:t>
            </a:r>
            <a:r>
              <a:rPr lang="en-US" sz="4000" dirty="0" smtClean="0">
                <a:latin typeface="Arial Narrow" pitchFamily="34" charset="0"/>
              </a:rPr>
              <a:t>Confucius</a:t>
            </a:r>
            <a:endParaRPr lang="en-US" sz="4000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latin typeface="Arial Black" pitchFamily="34" charset="0"/>
              </a:rPr>
              <a:t>Source: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 Narrow" pitchFamily="34" charset="0"/>
              </a:rPr>
              <a:t>English III (New Edition) by Josefina </a:t>
            </a:r>
            <a:r>
              <a:rPr lang="en-US" sz="3600" dirty="0" err="1" smtClean="0">
                <a:latin typeface="Arial Narrow" pitchFamily="34" charset="0"/>
              </a:rPr>
              <a:t>Payawal</a:t>
            </a:r>
            <a:r>
              <a:rPr lang="en-US" sz="3600" dirty="0" smtClean="0">
                <a:latin typeface="Arial Narrow" pitchFamily="34" charset="0"/>
              </a:rPr>
              <a:t>-Gabriel, Ph.D. and </a:t>
            </a:r>
            <a:r>
              <a:rPr lang="en-US" sz="3600" dirty="0" err="1" smtClean="0">
                <a:latin typeface="Arial Narrow" pitchFamily="34" charset="0"/>
              </a:rPr>
              <a:t>Edda</a:t>
            </a:r>
            <a:r>
              <a:rPr lang="en-US" sz="3600" dirty="0" smtClean="0">
                <a:latin typeface="Arial Narrow" pitchFamily="34" charset="0"/>
              </a:rPr>
              <a:t> </a:t>
            </a:r>
            <a:r>
              <a:rPr lang="en-US" sz="3600" dirty="0" err="1" smtClean="0">
                <a:latin typeface="Arial Narrow" pitchFamily="34" charset="0"/>
              </a:rPr>
              <a:t>Manikan</a:t>
            </a:r>
            <a:r>
              <a:rPr lang="en-US" sz="3600" dirty="0" smtClean="0">
                <a:latin typeface="Arial Narrow" pitchFamily="34" charset="0"/>
              </a:rPr>
              <a:t>- </a:t>
            </a:r>
            <a:r>
              <a:rPr lang="en-US" sz="3600" dirty="0" err="1" smtClean="0">
                <a:latin typeface="Arial Narrow" pitchFamily="34" charset="0"/>
              </a:rPr>
              <a:t>Martires</a:t>
            </a:r>
            <a:endParaRPr lang="en-US" sz="36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205</Words>
  <Application>Microsoft Office PowerPoint</Application>
  <PresentationFormat>On-screen Show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Ateneo de Davao University</vt:lpstr>
      <vt:lpstr>English Subject A Curriculum Preview</vt:lpstr>
      <vt:lpstr>Objectives</vt:lpstr>
      <vt:lpstr>1st Grading</vt:lpstr>
      <vt:lpstr>2nd Grading</vt:lpstr>
      <vt:lpstr>3rd Grading</vt:lpstr>
      <vt:lpstr>4th Grading</vt:lpstr>
      <vt:lpstr>Slide 8</vt:lpstr>
      <vt:lpstr>Source: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Ateneo de Davao University</dc:title>
  <dc:creator>Window7</dc:creator>
  <cp:lastModifiedBy>Window7</cp:lastModifiedBy>
  <cp:revision>2</cp:revision>
  <dcterms:created xsi:type="dcterms:W3CDTF">2012-10-02T03:55:44Z</dcterms:created>
  <dcterms:modified xsi:type="dcterms:W3CDTF">2012-10-02T19:07:26Z</dcterms:modified>
</cp:coreProperties>
</file>